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IyuNRtay4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s1lzxHRO4U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9270" y="450574"/>
            <a:ext cx="925001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sz="9600" dirty="0">
              <a:latin typeface="Book Antiqua" panose="02040602050305030304" pitchFamily="18" charset="0"/>
            </a:endParaRPr>
          </a:p>
          <a:p>
            <a:endParaRPr lang="nl-NL" sz="9600" dirty="0">
              <a:latin typeface="Book Antiqua" panose="02040602050305030304" pitchFamily="18" charset="0"/>
            </a:endParaRPr>
          </a:p>
          <a:p>
            <a:r>
              <a:rPr lang="nl-NL" sz="1600" dirty="0">
                <a:latin typeface="Book Antiqua" panose="02040602050305030304" pitchFamily="18" charset="0"/>
              </a:rPr>
              <a:t>PowerPoint no. 5</a:t>
            </a:r>
          </a:p>
          <a:p>
            <a:r>
              <a:rPr lang="nl-NL" sz="1600" dirty="0">
                <a:latin typeface="Book Antiqua" panose="02040602050305030304" pitchFamily="18" charset="0"/>
              </a:rPr>
              <a:t>Cyclus Psychopathologie </a:t>
            </a:r>
          </a:p>
          <a:p>
            <a:r>
              <a:rPr lang="nl-NL" sz="1600" dirty="0">
                <a:latin typeface="Book Antiqua" panose="02040602050305030304" pitchFamily="18" charset="0"/>
              </a:rPr>
              <a:t>BBL februari – juli 2017</a:t>
            </a:r>
          </a:p>
          <a:p>
            <a:r>
              <a:rPr lang="nl-NL" sz="1600" dirty="0">
                <a:latin typeface="Book Antiqua" panose="02040602050305030304" pitchFamily="18" charset="0"/>
              </a:rPr>
              <a:t>Docent: Gert-Jan Lute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991" y="0"/>
            <a:ext cx="9197009" cy="551131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50574" y="450574"/>
            <a:ext cx="71296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Book Antiqua" panose="02040602050305030304" pitchFamily="18" charset="0"/>
              </a:rPr>
              <a:t>Schizofrenie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23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5530" y="132522"/>
            <a:ext cx="1044271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FFFF00"/>
                </a:solidFill>
                <a:latin typeface="Book Antiqua" panose="02040602050305030304" pitchFamily="18" charset="0"/>
              </a:rPr>
              <a:t>Het Prodroom ( Prodromale fase/ Voorfase) </a:t>
            </a:r>
            <a:r>
              <a:rPr lang="nl-NL" sz="1200" dirty="0">
                <a:latin typeface="Book Antiqua" panose="02040602050305030304" pitchFamily="18" charset="0"/>
                <a:hlinkClick r:id="rId2"/>
              </a:rPr>
              <a:t>Symptomen van Schizofrenie</a:t>
            </a:r>
            <a:endParaRPr lang="nl-NL" sz="1200" dirty="0">
              <a:latin typeface="Book Antiqua" panose="02040602050305030304" pitchFamily="18" charset="0"/>
            </a:endParaRP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op jezelf of zichzelf zijn, terugtrekken en stiller zijn dan normaal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Verlies van interesse in allerlei activiteiten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Heel erg moe zijn en geen energie hebben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Geen motivatie hebben en weinig zin om initiatief te nemen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Problemen met het geheugen en de concentratie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Het gaat slechter op het werk of met de studie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Er lijkt sprake te zijn van minder emotioneel reageren dan normaal of anders dan je zou verwachten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Slaap- of eetstoornissen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ongebruikelijke ideeën hebben of leggen van onlogische associaties tussen dingen en gebeurtenissen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paranoïde gedachten hebben over anderen of situaties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Anders of afwijkend gedrag (merkwaardig doen)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Het gevoel hebben anders te zijn of je/ zich niet meer jezelf/zichzelf (te) voelen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96870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89113" y="490330"/>
            <a:ext cx="91042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400" b="1" dirty="0">
                <a:solidFill>
                  <a:srgbClr val="FFFF00"/>
                </a:solidFill>
                <a:latin typeface="Book Antiqua" panose="02040602050305030304" pitchFamily="18" charset="0"/>
              </a:rPr>
              <a:t>Progressieve fase</a:t>
            </a:r>
            <a:endParaRPr lang="nl-NL" sz="2800" dirty="0">
              <a:latin typeface="Book Antiqua" panose="020406020503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2800" dirty="0">
              <a:latin typeface="Book Antiqua" panose="020406020503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Periode van psychotische episoden: 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Tijdens deze fase is er ten minste één psychotische episode, maar meestal meerdere, afgewisseld met periodes waarin er minder verschijnselen optreden. 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De eerste psychotische episode treedt meestal op vóór het 25e jaar. Soms rond het 15e jaar op of nog vroeger, of juist pas laat na het 25e jaar, tot op 60-jarige leeftijd.</a:t>
            </a:r>
            <a:br>
              <a:rPr lang="nl-NL" sz="2800" dirty="0">
                <a:latin typeface="Book Antiqua" panose="02040602050305030304" pitchFamily="18" charset="0"/>
              </a:rPr>
            </a:br>
            <a:endParaRPr lang="nl-NL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2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374" y="450574"/>
            <a:ext cx="108270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FFFF00"/>
                </a:solidFill>
                <a:latin typeface="Book Antiqua" panose="02040602050305030304" pitchFamily="18" charset="0"/>
              </a:rPr>
              <a:t>Stabiele fase met relapses</a:t>
            </a:r>
            <a:r>
              <a:rPr lang="nl-NL" sz="4400" dirty="0">
                <a:solidFill>
                  <a:srgbClr val="FFFF00"/>
                </a:solidFill>
                <a:latin typeface="Book Antiqua" panose="02040602050305030304" pitchFamily="18" charset="0"/>
              </a:rPr>
              <a:t/>
            </a:r>
            <a:br>
              <a:rPr lang="nl-NL" sz="4400" dirty="0">
                <a:solidFill>
                  <a:srgbClr val="FFFF00"/>
                </a:solidFill>
                <a:latin typeface="Book Antiqua" panose="02040602050305030304" pitchFamily="18" charset="0"/>
              </a:rPr>
            </a:br>
            <a:endParaRPr lang="nl-NL" sz="4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Book Antiqua" panose="02040602050305030304" pitchFamily="18" charset="0"/>
              </a:rPr>
              <a:t>Stabilisatie : de psychotische episoden volgen elkaar minder snel op.</a:t>
            </a:r>
          </a:p>
          <a:p>
            <a:endParaRPr lang="nl-NL" sz="32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Book Antiqua" panose="02040602050305030304" pitchFamily="18" charset="0"/>
              </a:rPr>
              <a:t>De symptomen van een voortdurende psychose verminderen aanzienlijk. </a:t>
            </a:r>
          </a:p>
          <a:p>
            <a:endParaRPr lang="nl-NL" sz="32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Book Antiqua" panose="02040602050305030304" pitchFamily="18" charset="0"/>
              </a:rPr>
              <a:t>De stabiele fase treedt meestal pas in tussen het dertigste en vijftigste levensjaar.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9862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59027" y="0"/>
            <a:ext cx="1172817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Gevolgen op lange termijn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In het eerste jaar na een eerste psychose, kan het terugvalrisico door medicatie aanzienlijk worden teruggebracht: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Bij ongeveer 10% van de mensen blijven de verschijnselen van de eerste psychose bestaan, zelfs ondanks medicamenten.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Op de lange duur echter keren bij 80% van de patiënten de problemen terug. De oorzaak daarvan is niet bekend.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Niet minder dan 10% van de patiënten komt door suïcide om het leven.</a:t>
            </a:r>
            <a:br>
              <a:rPr lang="nl-NL" sz="2000" dirty="0">
                <a:latin typeface="Book Antiqua" panose="02040602050305030304" pitchFamily="18" charset="0"/>
              </a:rPr>
            </a:br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Het herstel van een psychose langer duurt naarmate er vaker een psychose is geweest en de psychosen langer geduurd hebben.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Een psychose die in een relatief laat stadium behandeld wordt, levert een minder goede prognose op,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Veel mensen tonen na een psychose een verminderd niveau van functioneren.</a:t>
            </a:r>
            <a:endParaRPr lang="nl-NL" sz="2000" dirty="0"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0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18052" y="463826"/>
            <a:ext cx="10575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400" dirty="0">
              <a:latin typeface="Book Antiqua" panose="02040602050305030304" pitchFamily="18" charset="0"/>
            </a:endParaRPr>
          </a:p>
          <a:p>
            <a:endParaRPr lang="nl-NL" sz="4400" dirty="0">
              <a:latin typeface="Book Antiqua" panose="02040602050305030304" pitchFamily="18" charset="0"/>
            </a:endParaRPr>
          </a:p>
          <a:p>
            <a:endParaRPr lang="nl-NL" sz="4000" dirty="0">
              <a:latin typeface="Book Antiqua" panose="02040602050305030304" pitchFamily="18" charset="0"/>
            </a:endParaRPr>
          </a:p>
          <a:p>
            <a:endParaRPr lang="nl-NL" sz="4000" dirty="0">
              <a:latin typeface="Book Antiqua" panose="02040602050305030304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72278" y="331304"/>
            <a:ext cx="124040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Book Antiqua" panose="02040602050305030304" pitchFamily="18" charset="0"/>
              </a:rPr>
              <a:t>Schizofrenie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Een ernstige en complexe psychiatrische ziekte die gepaard gaat </a:t>
            </a:r>
          </a:p>
          <a:p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met psychoses. Bij deze hersenaandoening verliest iemand het </a:t>
            </a:r>
          </a:p>
          <a:p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contact met de werkelijkheid en gaat het algemeen functioneren achteruit.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" y="2824294"/>
            <a:ext cx="12019722" cy="377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3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04800" y="213435"/>
            <a:ext cx="1158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Book Antiqua" panose="02040602050305030304" pitchFamily="18" charset="0"/>
              </a:rPr>
              <a:t>Schizofrenie volgens de DSM</a:t>
            </a:r>
          </a:p>
          <a:p>
            <a:endParaRPr lang="nl-NL" sz="4400" dirty="0">
              <a:latin typeface="Book Antiqua" panose="02040602050305030304" pitchFamily="18" charset="0"/>
            </a:endParaRPr>
          </a:p>
          <a:p>
            <a:r>
              <a:rPr lang="nl-NL" sz="2800" dirty="0">
                <a:latin typeface="Book Antiqua" panose="02040602050305030304" pitchFamily="18" charset="0"/>
              </a:rPr>
              <a:t>A. Twee of meer van de volgende kenmerken, waarvan elk in een periode van één maand een significant deel van de tijd aanwezig is. Minstens één van deze moet zijn: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Wanen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Hallucinaties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Gedesorganiseerd spreken ( frequente ontsporing of incoherentie)</a:t>
            </a:r>
          </a:p>
          <a:p>
            <a:pPr marL="514350" indent="-514350">
              <a:buFontTx/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Ernstig gedesorganiseerd of katatoon gedrag (</a:t>
            </a: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  <a:hlinkClick r:id="rId2"/>
              </a:rPr>
              <a:t>Katatonie</a:t>
            </a: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Negatieve symptomen</a:t>
            </a:r>
            <a:endParaRPr lang="nl-NL" sz="4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4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91547" y="106018"/>
            <a:ext cx="1209923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Book Antiqua" panose="02040602050305030304" pitchFamily="18" charset="0"/>
              </a:rPr>
              <a:t>Schizofrenie volgens de DSM</a:t>
            </a:r>
          </a:p>
          <a:p>
            <a:endParaRPr lang="nl-NL" sz="4000" dirty="0">
              <a:latin typeface="Book Antiqua" panose="02040602050305030304" pitchFamily="18" charset="0"/>
            </a:endParaRPr>
          </a:p>
          <a:p>
            <a:r>
              <a:rPr lang="nl-NL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B. </a:t>
            </a:r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Het niveau van functioneren ligt lager op de één of meer  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 levensgebieden zoals: werk, intermenselijke relaties en zelfverzorging.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C. De symptomen zijn gedurende zes maanden ononderbroken aanwezig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D. Er is géén sprake van een schizoaffectieve en een depressieve- of bipolaire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 stemmingsstoornis met psychotische kenmerken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E. Er is géén sprake van middelengebruik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F. Bij de aanwezigheid van een autismespectrumstoornis, is er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gedurende minstens één maand sprake van wanen en hallucinaties</a:t>
            </a: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28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20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65045" y="159026"/>
            <a:ext cx="1179443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Positieve – en negatieve symptomen</a:t>
            </a: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u="sng" dirty="0">
                <a:solidFill>
                  <a:srgbClr val="FFFF00"/>
                </a:solidFill>
                <a:latin typeface="Book Antiqua" panose="02040602050305030304" pitchFamily="18" charset="0"/>
              </a:rPr>
              <a:t>Positieve symptomen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Het woord “positief” slaat op het feit dat deze symptomen verschijnselen zijn die naast het normale functioneren er extra zijn bijgekomen. </a:t>
            </a:r>
            <a:br>
              <a:rPr lang="nl-NL" sz="2400" dirty="0">
                <a:latin typeface="Book Antiqua" panose="02040602050305030304" pitchFamily="18" charset="0"/>
              </a:rPr>
            </a:br>
            <a:r>
              <a:rPr lang="nl-NL" sz="2400" dirty="0">
                <a:latin typeface="Book Antiqua" panose="02040602050305030304" pitchFamily="18" charset="0"/>
              </a:rPr>
              <a:t/>
            </a:r>
            <a:br>
              <a:rPr lang="nl-NL" sz="2400" dirty="0">
                <a:latin typeface="Book Antiqua" panose="02040602050305030304" pitchFamily="18" charset="0"/>
              </a:rPr>
            </a:br>
            <a:r>
              <a:rPr lang="nl-NL" sz="2400" dirty="0">
                <a:latin typeface="Book Antiqua" panose="02040602050305030304" pitchFamily="18" charset="0"/>
              </a:rPr>
              <a:t>Zoals: 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hallucinaties , wanen ,  verwardheid,  desorganisatie.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 u="sng" dirty="0">
                <a:solidFill>
                  <a:srgbClr val="FFFF00"/>
                </a:solidFill>
                <a:latin typeface="Book Antiqua" panose="02040602050305030304" pitchFamily="18" charset="0"/>
              </a:rPr>
              <a:t>Negatieve symptomen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Ze heten zo, omdat daarbij opvalt dat er iets ontbreekt. Gedrag dat je zou verwachten is er niet.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>
                <a:latin typeface="Book Antiqua" panose="02040602050305030304" pitchFamily="18" charset="0"/>
              </a:rPr>
              <a:t>Zoals:</a:t>
            </a:r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 dirty="0">
                <a:latin typeface="Book Antiqua" panose="02040602050305030304" pitchFamily="18" charset="0"/>
              </a:rPr>
              <a:t>Gebrek aan energie, initiatief verlies, affectvervlakking, verlies van interesse,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Concentratieverlies.</a:t>
            </a:r>
            <a:br>
              <a:rPr lang="nl-NL" sz="2400" dirty="0">
                <a:latin typeface="Book Antiqua" panose="02040602050305030304" pitchFamily="18" charset="0"/>
              </a:rPr>
            </a:br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40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40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2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18052" y="172278"/>
            <a:ext cx="114366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FF00"/>
                </a:solidFill>
                <a:latin typeface="Book Antiqua" panose="02040602050305030304" pitchFamily="18" charset="0"/>
              </a:rPr>
              <a:t>De </a:t>
            </a:r>
            <a:r>
              <a:rPr lang="nl-NL" sz="3600" b="1" dirty="0">
                <a:solidFill>
                  <a:srgbClr val="FFFF00"/>
                </a:solidFill>
                <a:latin typeface="Book Antiqua" panose="02040602050305030304" pitchFamily="18" charset="0"/>
              </a:rPr>
              <a:t>prevalentie</a:t>
            </a:r>
            <a:r>
              <a:rPr lang="nl-NL" sz="3600" dirty="0">
                <a:solidFill>
                  <a:srgbClr val="FFFF00"/>
                </a:solidFill>
                <a:latin typeface="Book Antiqua" panose="02040602050305030304" pitchFamily="18" charset="0"/>
              </a:rPr>
              <a:t> van Schizofrenie</a:t>
            </a:r>
          </a:p>
          <a:p>
            <a:r>
              <a:rPr lang="nl-NL" dirty="0"/>
              <a:t>(Aa</a:t>
            </a:r>
            <a:r>
              <a:rPr lang="nl-NL" dirty="0">
                <a:latin typeface="Book Antiqua" panose="02040602050305030304" pitchFamily="18" charset="0"/>
              </a:rPr>
              <a:t>ntal gevallen per duizend of per honderdduizend </a:t>
            </a:r>
            <a:r>
              <a:rPr lang="nl-NL" i="1" dirty="0">
                <a:latin typeface="Book Antiqua" panose="02040602050305030304" pitchFamily="18" charset="0"/>
              </a:rPr>
              <a:t>op een specifiek moment</a:t>
            </a:r>
            <a:r>
              <a:rPr lang="nl-NL" dirty="0">
                <a:latin typeface="Book Antiqua" panose="02040602050305030304" pitchFamily="18" charset="0"/>
              </a:rPr>
              <a:t> in de bevolking)</a:t>
            </a:r>
          </a:p>
          <a:p>
            <a:endParaRPr lang="nl-NL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Life-time-risico is 0,8 tot 1%.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In Nederland wonen op zijn minst 120.000 patiënten met de diagnose.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Kinderen van wie een van de ouders de ziekte heeft, lopen een risico van 13%.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Wanneer beide ouders de diagnose hebben is het risico zelfs 46%.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Bij eeneiige tweelingen is het risico ook 40 tot 50% als men bij een van de twee de diagnose heeft gesteld. Deze concordantie ( overeenstemming) is 17% bij een twee-eiige tweeling.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Bij vrouwen manifesteert de aandoening zich op latere leeftijd,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Bij niet-westerse migranten in Westerse landen, zoals Surinamers, Antillianen en Marokkanen , komt het aanzienlijk vaker voor. </a:t>
            </a:r>
          </a:p>
        </p:txBody>
      </p:sp>
    </p:spTree>
    <p:extLst>
      <p:ext uri="{BB962C8B-B14F-4D97-AF65-F5344CB8AC3E}">
        <p14:creationId xmlns:p14="http://schemas.microsoft.com/office/powerpoint/2010/main" val="81011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4070" y="225287"/>
            <a:ext cx="988612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FF00"/>
                </a:solidFill>
                <a:latin typeface="Book Antiqua" panose="02040602050305030304" pitchFamily="18" charset="0"/>
              </a:rPr>
              <a:t>En verder: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Een stedelijke omgeving geeft een verhoogd risico.  Men veronderstelt een samenhang met sociale desintegratie die bij migratie en urbanisatie optreedt.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Ook de subjectief ervaren discriminatie zou daarbij een rol kunnen spelen. </a:t>
            </a:r>
          </a:p>
          <a:p>
            <a:r>
              <a:rPr lang="nl-NL" sz="2000" dirty="0">
                <a:latin typeface="Book Antiqua" panose="02040602050305030304" pitchFamily="18" charset="0"/>
              </a:rPr>
              <a:t>     Zwakke en negatieve identificatie met de eigen etnische achtergrond en herkomst   </a:t>
            </a:r>
          </a:p>
          <a:p>
            <a:r>
              <a:rPr lang="nl-NL" sz="2000" dirty="0">
                <a:latin typeface="Book Antiqua" panose="02040602050305030304" pitchFamily="18" charset="0"/>
              </a:rPr>
              <a:t>     kan eveneens meespelen. </a:t>
            </a:r>
          </a:p>
          <a:p>
            <a:endParaRPr lang="nl-NL" sz="2000" b="1" dirty="0">
              <a:latin typeface="Book Antiqua" panose="02040602050305030304" pitchFamily="18" charset="0"/>
            </a:endParaRPr>
          </a:p>
          <a:p>
            <a:endParaRPr lang="nl-NL" sz="2000" b="1" dirty="0">
              <a:latin typeface="Book Antiqua" panose="02040602050305030304" pitchFamily="18" charset="0"/>
            </a:endParaRPr>
          </a:p>
          <a:p>
            <a:r>
              <a:rPr lang="nl-NL" sz="2000" b="1" dirty="0">
                <a:solidFill>
                  <a:srgbClr val="FFFF00"/>
                </a:solidFill>
                <a:latin typeface="Book Antiqua" panose="02040602050305030304" pitchFamily="18" charset="0"/>
              </a:rPr>
              <a:t>Comorbiditeit en dubbeldiagnoses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Patiënten hebben vaak ernstige stemmingsstoornissen en verslavingsproblemen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Persoonlijkheidsstoornissen kunnen naast het toestandsbeeld (de DSM as-I-stoornis) voorkomen.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 Gedragsproblemen en agressie hangen vooral samen met deze persoonlijkheidsproblematiek en het gebruik van alcohol en cocaïne.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Patiënten met ernstige psychiatrische stoornissen hebben een fors verhoogd risico op een aantal medisch somatische aandoeningen, zoals diabetes mellitus, hart- en vaatzieken en aids. Ze krijgen daarvoor vaak niet de adequate behandeling en 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673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37322" y="477078"/>
            <a:ext cx="116354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solidFill>
                  <a:srgbClr val="FFFF00"/>
                </a:solidFill>
                <a:latin typeface="Book Antiqua" panose="02040602050305030304" pitchFamily="18" charset="0"/>
              </a:rPr>
              <a:t>Stadia van Schizofrenie</a:t>
            </a:r>
          </a:p>
          <a:p>
            <a:endParaRPr lang="nl-NL" sz="5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Premorbide fase</a:t>
            </a: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Prodromale fase</a:t>
            </a: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Progressieve fase</a:t>
            </a: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Stabiele fase met relapses</a:t>
            </a:r>
          </a:p>
        </p:txBody>
      </p:sp>
    </p:spTree>
    <p:extLst>
      <p:ext uri="{BB962C8B-B14F-4D97-AF65-F5344CB8AC3E}">
        <p14:creationId xmlns:p14="http://schemas.microsoft.com/office/powerpoint/2010/main" val="340773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25286" y="437321"/>
            <a:ext cx="1163540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    Premorbide fase ( 0- 10 jaar)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Is de fase die voorafgaat aan de manifeste ziekte.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Alleen achteraf soms geringe problemen in het functioneren , zoals onaangepast gedrag op school, en een gemiddeld wat vertraagde ontwikkeling van motorische en andere vaardigheden. 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Geen noemenswaardige problemen, zeker niet van zodanige aard dat deze op dat moment al een aanwijzing kunnen zijn voor een zich later ontwikkelende schizofrenie.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Diept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156</TotalTime>
  <Words>851</Words>
  <Application>Microsoft Office PowerPoint</Application>
  <PresentationFormat>Breedbeeld</PresentationFormat>
  <Paragraphs>135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Book Antiqua</vt:lpstr>
      <vt:lpstr>Corbel</vt:lpstr>
      <vt:lpstr>Diepte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Gert Jan Lute</dc:creator>
  <cp:lastModifiedBy>Kirsten Albrecht</cp:lastModifiedBy>
  <cp:revision>12</cp:revision>
  <dcterms:created xsi:type="dcterms:W3CDTF">2017-03-15T09:37:29Z</dcterms:created>
  <dcterms:modified xsi:type="dcterms:W3CDTF">2017-09-18T07:09:31Z</dcterms:modified>
</cp:coreProperties>
</file>